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3" r:id="rId9"/>
    <p:sldId id="264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79" y="2132856"/>
            <a:ext cx="5366057" cy="4320479"/>
          </a:xfrm>
        </p:spPr>
        <p:txBody>
          <a:bodyPr>
            <a:normAutofit/>
          </a:bodyPr>
          <a:lstStyle/>
          <a:p>
            <a:pPr algn="ctr"/>
            <a:endParaRPr lang="be-BY" b="1" i="1" dirty="0" smtClean="0">
              <a:solidFill>
                <a:srgbClr val="7030A0"/>
              </a:solidFill>
            </a:endParaRPr>
          </a:p>
          <a:p>
            <a:pPr algn="ctr"/>
            <a:r>
              <a:rPr lang="be-BY" b="1" i="1" dirty="0" smtClean="0">
                <a:solidFill>
                  <a:srgbClr val="00B050"/>
                </a:solidFill>
              </a:rPr>
              <a:t>ЛЕКЦЫЯ-ПРЭЗЕНТАЦЫЯ </a:t>
            </a:r>
          </a:p>
          <a:p>
            <a:pPr algn="ctr"/>
            <a:r>
              <a:rPr lang="be-BY" b="1" i="1" dirty="0" smtClean="0">
                <a:solidFill>
                  <a:srgbClr val="00B050"/>
                </a:solidFill>
              </a:rPr>
              <a:t>па </a:t>
            </a:r>
            <a:r>
              <a:rPr lang="be-BY" b="1" i="1" dirty="0">
                <a:solidFill>
                  <a:srgbClr val="00B050"/>
                </a:solidFill>
              </a:rPr>
              <a:t>БЕЛАРУСКАЙ МОВЕ</a:t>
            </a:r>
          </a:p>
          <a:p>
            <a:pPr algn="ctr"/>
            <a:r>
              <a:rPr lang="be-BY" b="1" i="1" dirty="0">
                <a:solidFill>
                  <a:srgbClr val="00B050"/>
                </a:solidFill>
              </a:rPr>
              <a:t>для слухачоў </a:t>
            </a:r>
            <a:endParaRPr lang="be-BY" b="1" i="1" dirty="0" smtClean="0">
              <a:solidFill>
                <a:srgbClr val="00B050"/>
              </a:solidFill>
            </a:endParaRPr>
          </a:p>
          <a:p>
            <a:pPr algn="ctr"/>
            <a:r>
              <a:rPr lang="be-BY" b="1" i="1" dirty="0" smtClean="0">
                <a:solidFill>
                  <a:srgbClr val="00B050"/>
                </a:solidFill>
              </a:rPr>
              <a:t>падрыхтоўчага </a:t>
            </a:r>
            <a:r>
              <a:rPr lang="be-BY" b="1" i="1" dirty="0">
                <a:solidFill>
                  <a:srgbClr val="00B050"/>
                </a:solidFill>
              </a:rPr>
              <a:t>аддзялення </a:t>
            </a:r>
            <a:endParaRPr lang="be-BY" b="1" i="1" dirty="0" smtClean="0">
              <a:solidFill>
                <a:srgbClr val="00B050"/>
              </a:solidFill>
            </a:endParaRPr>
          </a:p>
          <a:p>
            <a:pPr algn="ctr"/>
            <a:r>
              <a:rPr lang="be-BY" b="1" i="1" dirty="0" smtClean="0">
                <a:solidFill>
                  <a:srgbClr val="00B050"/>
                </a:solidFill>
              </a:rPr>
              <a:t>і </a:t>
            </a:r>
            <a:r>
              <a:rPr lang="be-BY" b="1" i="1" dirty="0">
                <a:solidFill>
                  <a:srgbClr val="00B050"/>
                </a:solidFill>
              </a:rPr>
              <a:t>падрыхтоўчых курсаў</a:t>
            </a:r>
          </a:p>
          <a:p>
            <a:pPr algn="r">
              <a:spcBef>
                <a:spcPct val="0"/>
              </a:spcBef>
              <a:buClrTx/>
            </a:pPr>
            <a:endParaRPr lang="be-BY" altLang="ru-RU" b="1" dirty="0" smtClean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Tx/>
            </a:pPr>
            <a:r>
              <a:rPr lang="be-BY" altLang="ru-RU" b="1" dirty="0" smtClean="0">
                <a:solidFill>
                  <a:srgbClr val="FF3399"/>
                </a:solidFill>
              </a:rPr>
              <a:t>Складальнік  </a:t>
            </a:r>
            <a:r>
              <a:rPr lang="be-BY" altLang="ru-RU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e-BY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altLang="ru-RU" b="1" dirty="0">
                <a:solidFill>
                  <a:srgbClr val="FF0000"/>
                </a:solidFill>
              </a:rPr>
              <a:t>  </a:t>
            </a:r>
            <a:r>
              <a:rPr lang="be-BY" altLang="ru-RU" b="1" dirty="0">
                <a:solidFill>
                  <a:srgbClr val="00B050"/>
                </a:solidFill>
              </a:rPr>
              <a:t>дацэнт кафедры давузаўскай падрыхтоўкі </a:t>
            </a:r>
          </a:p>
          <a:p>
            <a:pPr algn="r">
              <a:spcBef>
                <a:spcPct val="0"/>
              </a:spcBef>
              <a:buClrTx/>
            </a:pPr>
            <a:r>
              <a:rPr lang="be-BY" altLang="ru-RU" b="1" dirty="0">
                <a:solidFill>
                  <a:srgbClr val="00B050"/>
                </a:solidFill>
              </a:rPr>
              <a:t>і прафарыентацыі</a:t>
            </a:r>
            <a:r>
              <a:rPr lang="be-BY" altLang="ru-RU" b="1" dirty="0">
                <a:solidFill>
                  <a:srgbClr val="FF0000"/>
                </a:solidFill>
              </a:rPr>
              <a:t> </a:t>
            </a:r>
            <a:r>
              <a:rPr lang="be-BY" altLang="ru-RU" b="1" dirty="0">
                <a:solidFill>
                  <a:srgbClr val="FF3399"/>
                </a:solidFill>
              </a:rPr>
              <a:t>С.В. Чайкова</a:t>
            </a:r>
            <a:endParaRPr lang="ru-RU" altLang="ru-RU" b="1" dirty="0">
              <a:solidFill>
                <a:srgbClr val="FF3399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5440664" cy="2160240"/>
          </a:xfrm>
        </p:spPr>
        <p:txBody>
          <a:bodyPr/>
          <a:lstStyle/>
          <a:p>
            <a:r>
              <a:rPr lang="be-BY" b="1" dirty="0" smtClean="0">
                <a:solidFill>
                  <a:srgbClr val="FF3399"/>
                </a:solidFill>
              </a:rPr>
              <a:t>Правапіс прыстаўных галосных </a:t>
            </a:r>
            <a:r>
              <a:rPr lang="be-BY" sz="2800" b="1" dirty="0" smtClean="0">
                <a:solidFill>
                  <a:srgbClr val="FF3399"/>
                </a:solidFill>
              </a:rPr>
              <a:t>і</a:t>
            </a:r>
            <a:r>
              <a:rPr lang="be-BY" b="1" dirty="0" smtClean="0">
                <a:solidFill>
                  <a:srgbClr val="FF3399"/>
                </a:solidFill>
              </a:rPr>
              <a:t> зычных</a:t>
            </a:r>
            <a:endParaRPr lang="ru-RU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5749">
            <a:off x="3067321" y="2832912"/>
            <a:ext cx="4042139" cy="37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8424936" cy="26642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6248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>
              <a:buNone/>
            </a:pPr>
            <a:r>
              <a:rPr lang="ru-RU" sz="72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Дзякуй</a:t>
            </a:r>
            <a:r>
              <a:rPr lang="ru-RU" sz="72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 за </a:t>
            </a:r>
            <a:r>
              <a:rPr lang="ru-RU" sz="72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ўвагу</a:t>
            </a:r>
            <a:endParaRPr lang="ru-RU" sz="72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586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80"/>
            <a:ext cx="4499992" cy="68580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be-BY" sz="2700" b="1" dirty="0" smtClean="0"/>
              <a:t>.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be-BY" sz="2700" b="1" i="1" dirty="0"/>
              <a:t>О Беларусь! Мая шыпшына,</a:t>
            </a:r>
            <a:br>
              <a:rPr lang="be-BY" sz="2700" b="1" i="1" dirty="0"/>
            </a:br>
            <a:r>
              <a:rPr lang="be-BY" sz="2700" b="1" i="1" dirty="0"/>
              <a:t>зялёны ліст, чырвоны цвет!</a:t>
            </a:r>
            <a:br>
              <a:rPr lang="be-BY" sz="2700" b="1" i="1" dirty="0"/>
            </a:br>
            <a:r>
              <a:rPr lang="be-BY" sz="2700" b="1" i="1" dirty="0"/>
              <a:t>У ветры дзікім не загінеш, чарнобылем не зарасцеш.</a:t>
            </a: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400" dirty="0"/>
              <a:t>                       </a:t>
            </a:r>
            <a:r>
              <a:rPr lang="ru-RU" sz="2400" dirty="0" err="1"/>
              <a:t>Уладзімір</a:t>
            </a:r>
            <a:r>
              <a:rPr lang="ru-RU" sz="2400" dirty="0"/>
              <a:t> </a:t>
            </a:r>
            <a:r>
              <a:rPr lang="ru-RU" sz="2400" dirty="0" err="1"/>
              <a:t>Дубоўка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Picture 2" descr="C:\Users\Светлана\Pictures\images (9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0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55976" cy="16288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be-BY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59" y="1628800"/>
            <a:ext cx="4392488" cy="52292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be-BY" altLang="ru-RU" sz="2000" dirty="0" smtClean="0">
                <a:solidFill>
                  <a:schemeClr val="tx1"/>
                </a:solidFill>
              </a:rPr>
              <a:t>1.Правапіс прыстаўных галосных </a:t>
            </a:r>
            <a:r>
              <a:rPr lang="be-BY" altLang="ru-RU" sz="2000" b="1" i="1" dirty="0" smtClean="0">
                <a:solidFill>
                  <a:schemeClr val="tx1"/>
                </a:solidFill>
              </a:rPr>
              <a:t>а</a:t>
            </a:r>
            <a:r>
              <a:rPr lang="be-BY" altLang="ru-RU" sz="2000" dirty="0" smtClean="0">
                <a:solidFill>
                  <a:schemeClr val="tx1"/>
                </a:solidFill>
              </a:rPr>
              <a:t>, </a:t>
            </a:r>
            <a:r>
              <a:rPr lang="be-BY" altLang="ru-RU" sz="2000" b="1" i="1" dirty="0" smtClean="0">
                <a:solidFill>
                  <a:schemeClr val="tx1"/>
                </a:solidFill>
              </a:rPr>
              <a:t>і</a:t>
            </a:r>
            <a:r>
              <a:rPr lang="be-BY" altLang="ru-RU" sz="2000" dirty="0" smtClean="0">
                <a:solidFill>
                  <a:schemeClr val="tx1"/>
                </a:solidFill>
              </a:rPr>
              <a:t>:</a:t>
            </a:r>
            <a:endParaRPr lang="be-BY" altLang="ru-RU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be-BY" altLang="ru-RU" sz="2000" dirty="0" smtClean="0">
                <a:solidFill>
                  <a:schemeClr val="tx1"/>
                </a:solidFill>
              </a:rPr>
              <a:t>	а</a:t>
            </a:r>
            <a:r>
              <a:rPr lang="be-BY" altLang="ru-RU" sz="2000" dirty="0">
                <a:solidFill>
                  <a:schemeClr val="tx1"/>
                </a:solidFill>
              </a:rPr>
              <a:t>) правапіс </a:t>
            </a:r>
            <a:r>
              <a:rPr lang="be-BY" altLang="ru-RU" sz="2000" dirty="0" smtClean="0">
                <a:solidFill>
                  <a:schemeClr val="tx1"/>
                </a:solidFill>
              </a:rPr>
              <a:t>прыстаўной галоснай </a:t>
            </a:r>
            <a:r>
              <a:rPr lang="be-BY" altLang="ru-RU" sz="2000" b="1" i="1" dirty="0">
                <a:solidFill>
                  <a:schemeClr val="tx1"/>
                </a:solidFill>
              </a:rPr>
              <a:t>а</a:t>
            </a:r>
            <a:r>
              <a:rPr lang="be-BY" altLang="ru-RU" sz="2000" dirty="0" smtClean="0">
                <a:solidFill>
                  <a:schemeClr val="tx1"/>
                </a:solidFill>
              </a:rPr>
              <a:t>;</a:t>
            </a:r>
            <a:endParaRPr lang="be-BY" altLang="ru-RU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be-BY" altLang="ru-RU" sz="2000" dirty="0" smtClean="0">
                <a:solidFill>
                  <a:schemeClr val="tx1"/>
                </a:solidFill>
              </a:rPr>
              <a:t>	б</a:t>
            </a:r>
            <a:r>
              <a:rPr lang="be-BY" altLang="ru-RU" sz="2000" dirty="0">
                <a:solidFill>
                  <a:schemeClr val="tx1"/>
                </a:solidFill>
              </a:rPr>
              <a:t>) правапіс прыстаўной галоснай </a:t>
            </a:r>
            <a:r>
              <a:rPr lang="be-BY" altLang="ru-RU" sz="2000" b="1" i="1" dirty="0" smtClean="0">
                <a:solidFill>
                  <a:schemeClr val="tx1"/>
                </a:solidFill>
              </a:rPr>
              <a:t>і.</a:t>
            </a:r>
            <a:endParaRPr lang="be-BY" altLang="ru-RU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be-BY" altLang="ru-RU" sz="2000" dirty="0">
                <a:solidFill>
                  <a:schemeClr val="tx1"/>
                </a:solidFill>
              </a:rPr>
              <a:t>		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be-BY" altLang="ru-RU" sz="2000" dirty="0" smtClean="0">
                <a:solidFill>
                  <a:schemeClr val="tx1"/>
                </a:solidFill>
                <a:cs typeface="Times New Roman" pitchFamily="18" charset="0"/>
              </a:rPr>
              <a:t>2.</a:t>
            </a:r>
            <a:r>
              <a:rPr lang="be-BY" altLang="ru-RU" sz="2000" dirty="0" smtClean="0">
                <a:solidFill>
                  <a:schemeClr val="tx1"/>
                </a:solidFill>
              </a:rPr>
              <a:t>Правапіс </a:t>
            </a:r>
            <a:r>
              <a:rPr lang="be-BY" altLang="ru-RU" sz="2000" dirty="0">
                <a:solidFill>
                  <a:schemeClr val="tx1"/>
                </a:solidFill>
              </a:rPr>
              <a:t>прыстаўных </a:t>
            </a:r>
            <a:r>
              <a:rPr lang="be-BY" altLang="ru-RU" sz="2000" dirty="0" smtClean="0">
                <a:solidFill>
                  <a:schemeClr val="tx1"/>
                </a:solidFill>
              </a:rPr>
              <a:t>зычных </a:t>
            </a:r>
            <a:r>
              <a:rPr lang="be-BY" altLang="ru-RU" sz="2000" b="1" i="1" dirty="0">
                <a:solidFill>
                  <a:schemeClr val="tx1"/>
                </a:solidFill>
              </a:rPr>
              <a:t>г</a:t>
            </a:r>
            <a:r>
              <a:rPr lang="be-BY" altLang="ru-RU" sz="2000" dirty="0" smtClean="0">
                <a:solidFill>
                  <a:schemeClr val="tx1"/>
                </a:solidFill>
              </a:rPr>
              <a:t>, </a:t>
            </a:r>
            <a:r>
              <a:rPr lang="be-BY" altLang="ru-RU" sz="2000" b="1" i="1" dirty="0" smtClean="0">
                <a:solidFill>
                  <a:schemeClr val="tx1"/>
                </a:solidFill>
              </a:rPr>
              <a:t>в</a:t>
            </a:r>
            <a:r>
              <a:rPr lang="be-BY" altLang="ru-RU" sz="2000" dirty="0" smtClean="0">
                <a:solidFill>
                  <a:schemeClr val="tx1"/>
                </a:solidFill>
              </a:rPr>
              <a:t>: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be-BY" altLang="ru-RU" sz="2000" dirty="0" smtClean="0">
                <a:solidFill>
                  <a:schemeClr val="tx1"/>
                </a:solidFill>
              </a:rPr>
              <a:t>	а</a:t>
            </a:r>
            <a:r>
              <a:rPr lang="be-BY" altLang="ru-RU" sz="2000" dirty="0">
                <a:solidFill>
                  <a:schemeClr val="tx1"/>
                </a:solidFill>
              </a:rPr>
              <a:t>) правапіс </a:t>
            </a:r>
            <a:r>
              <a:rPr lang="be-BY" altLang="ru-RU" sz="2000" dirty="0" smtClean="0">
                <a:solidFill>
                  <a:schemeClr val="tx1"/>
                </a:solidFill>
              </a:rPr>
              <a:t>прыстаўной зычнай </a:t>
            </a:r>
            <a:r>
              <a:rPr lang="be-BY" altLang="ru-RU" sz="2000" b="1" i="1" dirty="0" smtClean="0">
                <a:solidFill>
                  <a:schemeClr val="tx1"/>
                </a:solidFill>
              </a:rPr>
              <a:t>г</a:t>
            </a:r>
            <a:r>
              <a:rPr lang="be-BY" altLang="ru-RU" sz="2000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be-BY" altLang="ru-RU" sz="2000" dirty="0">
                <a:solidFill>
                  <a:schemeClr val="tx1"/>
                </a:solidFill>
              </a:rPr>
              <a:t>	</a:t>
            </a:r>
            <a:r>
              <a:rPr lang="be-BY" altLang="ru-RU" sz="2000" dirty="0" smtClean="0">
                <a:solidFill>
                  <a:schemeClr val="tx1"/>
                </a:solidFill>
              </a:rPr>
              <a:t>б</a:t>
            </a:r>
            <a:r>
              <a:rPr lang="be-BY" altLang="ru-RU" sz="2000" dirty="0">
                <a:solidFill>
                  <a:schemeClr val="tx1"/>
                </a:solidFill>
              </a:rPr>
              <a:t>) правапіс прыстаўной зычнай </a:t>
            </a:r>
            <a:r>
              <a:rPr lang="be-BY" altLang="ru-RU" sz="2000" b="1" i="1" dirty="0" smtClean="0">
                <a:solidFill>
                  <a:schemeClr val="tx1"/>
                </a:solidFill>
              </a:rPr>
              <a:t>в</a:t>
            </a:r>
            <a:r>
              <a:rPr lang="be-BY" altLang="ru-RU" sz="2000" dirty="0">
                <a:solidFill>
                  <a:schemeClr val="tx1"/>
                </a:solidFill>
              </a:rPr>
              <a:t>.	</a:t>
            </a:r>
            <a:r>
              <a:rPr lang="be-BY" altLang="ru-RU" sz="2000" dirty="0" smtClean="0">
                <a:solidFill>
                  <a:schemeClr val="tx1"/>
                </a:solidFill>
              </a:rPr>
              <a:t> </a:t>
            </a:r>
            <a:endParaRPr lang="be-BY" altLang="ru-RU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be-BY" altLang="ru-RU" sz="2000" dirty="0">
                <a:solidFill>
                  <a:schemeClr val="tx1"/>
                </a:solidFill>
              </a:rPr>
              <a:t>	</a:t>
            </a:r>
            <a:endParaRPr lang="ru-RU" dirty="0"/>
          </a:p>
        </p:txBody>
      </p:sp>
      <p:pic>
        <p:nvPicPr>
          <p:cNvPr id="10242" name="Picture 2" descr="C:\Users\Светлана\Pictures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3923929" cy="443711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be-BY" sz="3200" dirty="0" smtClean="0">
                <a:solidFill>
                  <a:srgbClr val="FF0000"/>
                </a:solidFill>
              </a:rPr>
              <a:t>1 </a:t>
            </a:r>
            <a:br>
              <a:rPr lang="be-BY" sz="3200" dirty="0" smtClean="0">
                <a:solidFill>
                  <a:srgbClr val="FF0000"/>
                </a:solidFill>
              </a:rPr>
            </a:br>
            <a:r>
              <a:rPr lang="be-BY" sz="3200" dirty="0" smtClean="0">
                <a:solidFill>
                  <a:srgbClr val="FF0000"/>
                </a:solidFill>
              </a:rPr>
              <a:t>а) Правапіс прыстаўной </a:t>
            </a:r>
            <a:br>
              <a:rPr lang="be-BY" sz="3200" dirty="0" smtClean="0">
                <a:solidFill>
                  <a:srgbClr val="FF0000"/>
                </a:solidFill>
              </a:rPr>
            </a:br>
            <a:r>
              <a:rPr lang="be-BY" sz="3200" dirty="0" smtClean="0">
                <a:solidFill>
                  <a:srgbClr val="FF0000"/>
                </a:solidFill>
              </a:rPr>
              <a:t>літары </a:t>
            </a:r>
            <a:r>
              <a:rPr lang="be-BY" sz="3200" b="1" i="1" dirty="0" smtClean="0">
                <a:solidFill>
                  <a:srgbClr val="FF0000"/>
                </a:solidFill>
              </a:rPr>
              <a:t>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7421447"/>
              </p:ext>
            </p:extLst>
          </p:nvPr>
        </p:nvGraphicFramePr>
        <p:xfrm>
          <a:off x="-33916" y="4382260"/>
          <a:ext cx="9180512" cy="2520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64397"/>
                <a:gridCol w="3816115"/>
              </a:tblGrid>
              <a:tr h="7086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Прыстаўная літара </a:t>
                      </a:r>
                      <a:r>
                        <a:rPr lang="be-BY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24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пішацца: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некаторых словах перад збегам зычных, першы з якіх </a:t>
                      </a:r>
                      <a:r>
                        <a:rPr lang="be-BY" sz="24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ржаны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ржанішча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мшара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be-BY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мшарына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703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Заўвага!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Гэтыя ж словы могуць ужывацца з прыстаўной літарай </a:t>
                      </a:r>
                      <a:r>
                        <a:rPr lang="be-BY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be-BY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ржаны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ржанішча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мшара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мшарына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5" name="Picture 1" descr="C:\Users\Светлана\Pictures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99392"/>
            <a:ext cx="5295846" cy="44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64" y="0"/>
            <a:ext cx="9116036" cy="118343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e-BY" dirty="0" smtClean="0">
                <a:solidFill>
                  <a:srgbClr val="C00000"/>
                </a:solidFill>
              </a:rPr>
              <a:t>1 </a:t>
            </a:r>
            <a:br>
              <a:rPr lang="be-BY" dirty="0" smtClean="0">
                <a:solidFill>
                  <a:srgbClr val="C00000"/>
                </a:solidFill>
              </a:rPr>
            </a:br>
            <a:r>
              <a:rPr lang="be-BY" dirty="0" smtClean="0">
                <a:solidFill>
                  <a:srgbClr val="C00000"/>
                </a:solidFill>
              </a:rPr>
              <a:t>б) Правапіс прыстаўной літары </a:t>
            </a:r>
            <a:r>
              <a:rPr lang="be-BY" b="1" i="1" dirty="0" smtClean="0">
                <a:solidFill>
                  <a:srgbClr val="C00000"/>
                </a:solidFill>
              </a:rPr>
              <a:t>і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77991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52017"/>
              </p:ext>
            </p:extLst>
          </p:nvPr>
        </p:nvGraphicFramePr>
        <p:xfrm>
          <a:off x="0" y="1196753"/>
          <a:ext cx="5400600" cy="56445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/>
                <a:gridCol w="2448271"/>
              </a:tblGrid>
              <a:tr h="78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Прыстаўная літара </a:t>
                      </a:r>
                      <a:endParaRPr lang="be-BY" sz="1800" i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пішацца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Прыклады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55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пачатку слоў перад спалучэннем літар,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першая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 якіх</a:t>
                      </a:r>
                      <a:r>
                        <a:rPr lang="be-BY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" algn="l"/>
                        </a:tabLs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*перад літарай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заўсёды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" algn="l"/>
                        </a:tabLst>
                      </a:pP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мгненне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мчаць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мгла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мшысты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" algn="l"/>
                        </a:tabLs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*перад літарамі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калі гэтым словам пачынаецца сказ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" algn="l"/>
                        </a:tabLst>
                      </a:pP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рвецца ў прастор вадаспад белапенны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1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" algn="l"/>
                        </a:tabLst>
                      </a:pPr>
                      <a:r>
                        <a:rPr lang="be-BY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*перад літарамі </a:t>
                      </a:r>
                      <a:r>
                        <a:rPr lang="be-BY" sz="1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be-BY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be-BY" sz="1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be-BY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калі слова стаіць пасля знака прыпынку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" algn="l"/>
                        </a:tabLst>
                      </a:pP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ржавы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льняны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06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" algn="l"/>
                        </a:tabLs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*перад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калі слова знаходзіцца пасля </a:t>
                      </a: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папярэд-няга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слова на зычную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" algn="l"/>
                        </a:tabLst>
                      </a:pP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з’езд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льнаводаў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be-BY" sz="1800" i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" algn="l"/>
                        </a:tabLst>
                      </a:pP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дрот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ржавы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7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7449"/>
          </a:xfrm>
          <a:solidFill>
            <a:schemeClr val="tx1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e-BY" dirty="0" smtClean="0">
                <a:solidFill>
                  <a:srgbClr val="C00000"/>
                </a:solidFill>
              </a:rPr>
              <a:t>1 </a:t>
            </a:r>
            <a:br>
              <a:rPr lang="be-BY" dirty="0" smtClean="0">
                <a:solidFill>
                  <a:srgbClr val="C00000"/>
                </a:solidFill>
              </a:rPr>
            </a:br>
            <a:r>
              <a:rPr lang="be-BY" dirty="0" smtClean="0">
                <a:solidFill>
                  <a:srgbClr val="C00000"/>
                </a:solidFill>
              </a:rPr>
              <a:t>б</a:t>
            </a:r>
            <a:r>
              <a:rPr lang="be-BY" dirty="0">
                <a:solidFill>
                  <a:srgbClr val="C00000"/>
                </a:solidFill>
              </a:rPr>
              <a:t>) Правапіс прыстаўной літары </a:t>
            </a:r>
            <a:r>
              <a:rPr lang="be-BY" b="1" i="1" dirty="0" smtClean="0">
                <a:solidFill>
                  <a:srgbClr val="C00000"/>
                </a:solidFill>
              </a:rPr>
              <a:t>і </a:t>
            </a:r>
            <a:r>
              <a:rPr lang="be-BY" dirty="0" smtClean="0">
                <a:solidFill>
                  <a:srgbClr val="FF0000"/>
                </a:solidFill>
              </a:rPr>
              <a:t>(</a:t>
            </a:r>
            <a:r>
              <a:rPr lang="be-BY" i="1" dirty="0" smtClean="0">
                <a:solidFill>
                  <a:srgbClr val="FF0000"/>
                </a:solidFill>
              </a:rPr>
              <a:t>працяг</a:t>
            </a:r>
            <a:r>
              <a:rPr lang="be-BY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4147051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05322"/>
              </p:ext>
            </p:extLst>
          </p:nvPr>
        </p:nvGraphicFramePr>
        <p:xfrm>
          <a:off x="0" y="1313384"/>
          <a:ext cx="5036840" cy="55446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320"/>
                <a:gridCol w="2156520"/>
              </a:tblGrid>
              <a:tr h="68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рыста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ўная літара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be-BY" sz="1800" i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пішацца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Прыклады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пачатку слоў перад спалучэннем літар, першая з якіх</a:t>
                      </a:r>
                      <a:r>
                        <a:rPr lang="be-BY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" algn="l"/>
                        </a:tabLs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*пасля прыставак,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якія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заканчваюцца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галосную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" algn="l"/>
                        </a:tabLst>
                      </a:pP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памчаць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замглёны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памкнуцца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зардзецца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" algn="l"/>
                        </a:tabLs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*пасля першай часткі складаных слоў,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якія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заканчваюцца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галосную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" algn="l"/>
                        </a:tabLst>
                      </a:pP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вокамгненна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2022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" algn="l"/>
                        </a:tabLs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*перад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be-BY" sz="18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калі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слова знаходзіцца пасля папярэдняга слова на галосную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" algn="l"/>
                        </a:tabLst>
                      </a:pP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з’ездзе льнаводаў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луста ржанога хлеба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306896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e-BY" dirty="0" smtClean="0">
                <a:solidFill>
                  <a:schemeClr val="tx1"/>
                </a:solidFill>
              </a:rPr>
              <a:t>2 </a:t>
            </a:r>
            <a:br>
              <a:rPr lang="be-BY" dirty="0" smtClean="0">
                <a:solidFill>
                  <a:schemeClr val="tx1"/>
                </a:solidFill>
              </a:rPr>
            </a:br>
            <a:r>
              <a:rPr lang="be-BY" dirty="0" smtClean="0">
                <a:solidFill>
                  <a:schemeClr val="tx1"/>
                </a:solidFill>
              </a:rPr>
              <a:t>а) Правапіс прыстаўной </a:t>
            </a:r>
            <a:br>
              <a:rPr lang="be-BY" dirty="0" smtClean="0">
                <a:solidFill>
                  <a:schemeClr val="tx1"/>
                </a:solidFill>
              </a:rPr>
            </a:br>
            <a:r>
              <a:rPr lang="be-BY" dirty="0" smtClean="0">
                <a:solidFill>
                  <a:schemeClr val="tx1"/>
                </a:solidFill>
              </a:rPr>
              <a:t>літары </a:t>
            </a:r>
            <a:r>
              <a:rPr lang="be-BY" b="1" i="1" dirty="0" smtClean="0">
                <a:solidFill>
                  <a:schemeClr val="tx1"/>
                </a:solidFill>
              </a:rPr>
              <a:t>г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Светлана\Pictures\images (10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64" y="3912"/>
            <a:ext cx="4716016" cy="30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579711"/>
              </p:ext>
            </p:extLst>
          </p:nvPr>
        </p:nvGraphicFramePr>
        <p:xfrm>
          <a:off x="0" y="2996953"/>
          <a:ext cx="9180512" cy="38610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80512"/>
              </a:tblGrid>
              <a:tr h="465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Прыстаўны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be-BY" sz="2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r>
                        <a:rPr lang="be-BY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пішацца: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641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некаторых словах, параўн.: 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Анна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(руск.) – 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гісторыя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Ганна 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(бел</a:t>
                      </a:r>
                      <a:r>
                        <a:rPr lang="be-BY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.);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060" algn="l"/>
                        </a:tabLst>
                      </a:pP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займенніках: 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гэты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гэтакі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няпэўна-колькасным лічэбніку 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гэтулькі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прыслоўях: 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гэтак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гэтаксама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дагэтуль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адгэтуль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часціцах: 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гэта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872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выклічніках: 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гэй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гэ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га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5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220" y="0"/>
            <a:ext cx="4603220" cy="256490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e-BY" b="1" dirty="0" smtClean="0">
                <a:solidFill>
                  <a:srgbClr val="FFC000"/>
                </a:solidFill>
              </a:rPr>
              <a:t>2 </a:t>
            </a:r>
            <a:br>
              <a:rPr lang="be-BY" b="1" dirty="0" smtClean="0">
                <a:solidFill>
                  <a:srgbClr val="FFC000"/>
                </a:solidFill>
              </a:rPr>
            </a:br>
            <a:r>
              <a:rPr lang="be-BY" b="1" dirty="0" smtClean="0">
                <a:solidFill>
                  <a:srgbClr val="FFC000"/>
                </a:solidFill>
              </a:rPr>
              <a:t>б) Правапіс прыстаўной літары </a:t>
            </a:r>
            <a:r>
              <a:rPr lang="be-BY" b="1" i="1" dirty="0" smtClean="0">
                <a:solidFill>
                  <a:srgbClr val="FFC000"/>
                </a:solidFill>
              </a:rPr>
              <a:t>в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C:\Users\Светлана\Pictures\images (1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465279"/>
              </p:ext>
            </p:extLst>
          </p:nvPr>
        </p:nvGraphicFramePr>
        <p:xfrm>
          <a:off x="0" y="2564905"/>
          <a:ext cx="9180512" cy="42930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80512"/>
              </a:tblGrid>
              <a:tr h="541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Прыстаўная 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be-BY" sz="1600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пішацца:</a:t>
                      </a:r>
                      <a:endParaRPr lang="ru-RU" sz="1600" u="sng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*перад 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ό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націскным у словах славянскага паходжання ў пачатку слоў, у сярэдзіне пасля прыстаўкі на галосны, ці першай часткі складанага слова: в + 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 =  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сень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кны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льха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блачны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блачны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шмат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пытны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словах 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вочы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востры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навокал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 вытворных ад іх незалежна ад націску: </a:t>
                      </a:r>
                      <a:endParaRPr lang="be-BY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be-BY" sz="16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ачаняты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астрыць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астрыць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на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аколіца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пачатку і сярэдзіне некаторых уласных назваў: 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льга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сіп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гненная зямля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Ля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Лары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Радзі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і вытворных ад іх: 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Ля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онава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адзівонаўна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осіпаўна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Запомніць! 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УВОГУЛЕ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волава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воспа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водпуск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вобад 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29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*перад 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каранёвым у пачатку слоў славянскага паходжання: 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галь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чань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ліца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*перад 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каранёвым у сярэдзіне слоў або другой часткі складанага слова: </a:t>
                      </a:r>
                      <a:endParaRPr lang="be-BY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be-BY" sz="16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be-BY" sz="16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6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шніцы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па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чок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чарна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*ва ўласных імёнах 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Матэ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Тадэ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 вытворных ад іх: 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уменка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Тадэ</a:t>
                      </a:r>
                      <a:r>
                        <a:rPr lang="be-BY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6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ушаў</a:t>
                      </a:r>
                      <a:r>
                        <a:rPr lang="be-BY" sz="16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be-BY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8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be-BY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Запомніце! в</a:t>
                      </a:r>
                      <a:r>
                        <a:rPr lang="be-BY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ушанка</a:t>
                      </a:r>
                      <a:r>
                        <a:rPr lang="be-BY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be-BY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угор</a:t>
                      </a:r>
                      <a:r>
                        <a:rPr lang="be-BY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be-BY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устрыца</a:t>
                      </a:r>
                      <a:r>
                        <a:rPr lang="be-BY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ці</a:t>
                      </a:r>
                      <a:r>
                        <a:rPr lang="be-BY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be-BY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ун.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7984" cy="2780928"/>
          </a:xfrm>
          <a:solidFill>
            <a:schemeClr val="tx1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e-BY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 </a:t>
            </a:r>
            <a:br>
              <a:rPr lang="be-BY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be-BY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</a:t>
            </a:r>
            <a:r>
              <a:rPr lang="be-BY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 Правапіс прыстаўной літары </a:t>
            </a:r>
            <a:r>
              <a:rPr lang="be-BY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</a:t>
            </a:r>
            <a:br>
              <a:rPr lang="be-BY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be-BY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be-BY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працяг</a:t>
            </a:r>
            <a:r>
              <a:rPr lang="be-BY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be-BY" sz="2400" i="1" dirty="0">
                <a:latin typeface="Times New Roman"/>
                <a:ea typeface="Times New Roman"/>
                <a:cs typeface="Times New Roman"/>
              </a:rPr>
              <a:t>Прыста</a:t>
            </a:r>
            <a:r>
              <a:rPr lang="be-BY" sz="2400" i="1" dirty="0" smtClean="0">
                <a:latin typeface="Times New Roman"/>
                <a:ea typeface="Times New Roman"/>
                <a:cs typeface="Times New Roman"/>
              </a:rPr>
              <a:t>ўная</a:t>
            </a:r>
            <a:r>
              <a:rPr lang="be-BY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be-BY" sz="2400" b="1" i="1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be-BY" sz="2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be-BY" sz="2400" i="1" u="sng" dirty="0">
                <a:latin typeface="Times New Roman"/>
                <a:ea typeface="Times New Roman"/>
                <a:cs typeface="Times New Roman"/>
              </a:rPr>
              <a:t>не </a:t>
            </a:r>
            <a:r>
              <a:rPr lang="be-BY" sz="2400" i="1" u="sng" dirty="0" smtClean="0">
                <a:latin typeface="Times New Roman"/>
                <a:ea typeface="Times New Roman"/>
                <a:cs typeface="Times New Roman"/>
              </a:rPr>
              <a:t>пішацца:</a:t>
            </a:r>
            <a:r>
              <a:rPr lang="ru-RU" sz="2400" i="1" u="sng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2400" i="1" u="sng" dirty="0">
                <a:latin typeface="Calibri"/>
                <a:ea typeface="Times New Roman"/>
                <a:cs typeface="Times New Roman"/>
              </a:rPr>
            </a:br>
            <a:endParaRPr lang="ru-RU" sz="2400" i="1" u="sng" dirty="0"/>
          </a:p>
        </p:txBody>
      </p:sp>
      <p:pic>
        <p:nvPicPr>
          <p:cNvPr id="8194" name="Picture 2" descr="C:\Users\Светлана\Pictures\images (7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9386"/>
              </p:ext>
            </p:extLst>
          </p:nvPr>
        </p:nvGraphicFramePr>
        <p:xfrm>
          <a:off x="35497" y="2790025"/>
          <a:ext cx="9108504" cy="40953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08504"/>
              </a:tblGrid>
              <a:tr h="1649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*перад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ненаціскным: 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асенні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акно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аблокі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endParaRPr lang="ru-RU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*перад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ό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націскным у словах іншамоўнага паходжання: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птыка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пера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рдэн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*перад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ό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націскным у большасці ўласных назваў: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рша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мск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зераў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словах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канне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каць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словах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ханне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хаць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(але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охканне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Запомніць!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i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НАОГУЛ</a:t>
                      </a:r>
                      <a:endParaRPr lang="ru-RU" sz="1800" i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845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словах іншамоўнага паходжання: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нія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льтрафіялетавы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нікум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*перад </a:t>
                      </a:r>
                      <a:r>
                        <a:rPr lang="be-BY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прыставачным: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ход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уз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кочыць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*ва ўласных назвах: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рал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краіна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льяна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070" algn="l"/>
                        </a:tabLs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*перад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якое развілася з рускага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be-BY" sz="1800" i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внук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власть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внимание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(руск.) – 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унук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улада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увага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(бел.)</a:t>
                      </a:r>
                      <a:endParaRPr lang="ru-RU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553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Запомніць!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рна</a:t>
                      </a:r>
                      <a:r>
                        <a:rPr lang="be-BY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юн</a:t>
                      </a:r>
                      <a:r>
                        <a:rPr lang="be-BY" sz="1800" i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be-BY" sz="1800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9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E035324-07D5-4739-8FA5-8E2F3073EEEF}"/>
</file>

<file path=customXml/itemProps2.xml><?xml version="1.0" encoding="utf-8"?>
<ds:datastoreItem xmlns:ds="http://schemas.openxmlformats.org/officeDocument/2006/customXml" ds:itemID="{643E615D-17B6-4795-AE72-4F98D83D23B9}"/>
</file>

<file path=customXml/itemProps3.xml><?xml version="1.0" encoding="utf-8"?>
<ds:datastoreItem xmlns:ds="http://schemas.openxmlformats.org/officeDocument/2006/customXml" ds:itemID="{C176BBCE-A06E-4840-A5F1-7680C3E8C797}"/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106</TotalTime>
  <Words>622</Words>
  <Application>Microsoft Office PowerPoint</Application>
  <PresentationFormat>Экран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Правапіс прыстаўных галосных і зычных</vt:lpstr>
      <vt:lpstr>     .                                                                                                                        О Беларусь! Мая шыпшына, зялёны ліст, чырвоны цвет! У ветры дзікім не загінеш, чарнобылем не зарасцеш.                        Уладзімір Дубоўка    </vt:lpstr>
      <vt:lpstr>План</vt:lpstr>
      <vt:lpstr>1  а) Правапіс прыстаўной  літары а</vt:lpstr>
      <vt:lpstr>1  б) Правапіс прыстаўной літары і</vt:lpstr>
      <vt:lpstr>1  б) Правапіс прыстаўной літары і (працяг)</vt:lpstr>
      <vt:lpstr>2  а) Правапіс прыстаўной  літары г</vt:lpstr>
      <vt:lpstr>2  б) Правапіс прыстаўной літары в</vt:lpstr>
      <vt:lpstr>2  б) Правапіс прыстаўной літары в  (працяг) Прыстаўная в не пішацца: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Правапіс прыстаўных галосных і зычных</dc:title>
  <dc:creator>Светлана</dc:creator>
  <cp:lastModifiedBy>Светлана</cp:lastModifiedBy>
  <cp:revision>11</cp:revision>
  <dcterms:created xsi:type="dcterms:W3CDTF">2015-05-02T10:32:07Z</dcterms:created>
  <dcterms:modified xsi:type="dcterms:W3CDTF">2015-05-03T20:30:37Z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